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4" r:id="rId3"/>
    <p:sldId id="261" r:id="rId4"/>
    <p:sldId id="262" r:id="rId5"/>
    <p:sldId id="263" r:id="rId6"/>
    <p:sldId id="256" r:id="rId7"/>
    <p:sldId id="266" r:id="rId8"/>
    <p:sldId id="257" r:id="rId9"/>
    <p:sldId id="267" r:id="rId10"/>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2040" y="-4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A54EDF7-8865-4025-92F8-C27F396FCCD1}" type="datetimeFigureOut">
              <a:rPr lang="en-GB" smtClean="0"/>
              <a:t>13/10/2013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1EE14D-17FE-433C-86FC-FFFFFBEBE498}" type="slidenum">
              <a:rPr lang="en-GB" smtClean="0"/>
              <a:t>‹#›</a:t>
            </a:fld>
            <a:endParaRPr lang="en-GB"/>
          </a:p>
        </p:txBody>
      </p:sp>
    </p:spTree>
    <p:extLst>
      <p:ext uri="{BB962C8B-B14F-4D97-AF65-F5344CB8AC3E}">
        <p14:creationId xmlns:p14="http://schemas.microsoft.com/office/powerpoint/2010/main" val="1379075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A54EDF7-8865-4025-92F8-C27F396FCCD1}" type="datetimeFigureOut">
              <a:rPr lang="en-GB" smtClean="0"/>
              <a:t>13/10/2013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1EE14D-17FE-433C-86FC-FFFFFBEBE498}" type="slidenum">
              <a:rPr lang="en-GB" smtClean="0"/>
              <a:t>‹#›</a:t>
            </a:fld>
            <a:endParaRPr lang="en-GB"/>
          </a:p>
        </p:txBody>
      </p:sp>
    </p:spTree>
    <p:extLst>
      <p:ext uri="{BB962C8B-B14F-4D97-AF65-F5344CB8AC3E}">
        <p14:creationId xmlns:p14="http://schemas.microsoft.com/office/powerpoint/2010/main" val="2651205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A54EDF7-8865-4025-92F8-C27F396FCCD1}" type="datetimeFigureOut">
              <a:rPr lang="en-GB" smtClean="0"/>
              <a:t>13/10/2013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1EE14D-17FE-433C-86FC-FFFFFBEBE498}" type="slidenum">
              <a:rPr lang="en-GB" smtClean="0"/>
              <a:t>‹#›</a:t>
            </a:fld>
            <a:endParaRPr lang="en-GB"/>
          </a:p>
        </p:txBody>
      </p:sp>
    </p:spTree>
    <p:extLst>
      <p:ext uri="{BB962C8B-B14F-4D97-AF65-F5344CB8AC3E}">
        <p14:creationId xmlns:p14="http://schemas.microsoft.com/office/powerpoint/2010/main" val="3842328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A54EDF7-8865-4025-92F8-C27F396FCCD1}" type="datetimeFigureOut">
              <a:rPr lang="en-GB" smtClean="0"/>
              <a:t>13/10/2013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1EE14D-17FE-433C-86FC-FFFFFBEBE498}" type="slidenum">
              <a:rPr lang="en-GB" smtClean="0"/>
              <a:t>‹#›</a:t>
            </a:fld>
            <a:endParaRPr lang="en-GB"/>
          </a:p>
        </p:txBody>
      </p:sp>
    </p:spTree>
    <p:extLst>
      <p:ext uri="{BB962C8B-B14F-4D97-AF65-F5344CB8AC3E}">
        <p14:creationId xmlns:p14="http://schemas.microsoft.com/office/powerpoint/2010/main" val="3247584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54EDF7-8865-4025-92F8-C27F396FCCD1}" type="datetimeFigureOut">
              <a:rPr lang="en-GB" smtClean="0"/>
              <a:t>13/10/2013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1EE14D-17FE-433C-86FC-FFFFFBEBE498}" type="slidenum">
              <a:rPr lang="en-GB" smtClean="0"/>
              <a:t>‹#›</a:t>
            </a:fld>
            <a:endParaRPr lang="en-GB"/>
          </a:p>
        </p:txBody>
      </p:sp>
    </p:spTree>
    <p:extLst>
      <p:ext uri="{BB962C8B-B14F-4D97-AF65-F5344CB8AC3E}">
        <p14:creationId xmlns:p14="http://schemas.microsoft.com/office/powerpoint/2010/main" val="4060063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A54EDF7-8865-4025-92F8-C27F396FCCD1}" type="datetimeFigureOut">
              <a:rPr lang="en-GB" smtClean="0"/>
              <a:t>13/10/2013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1EE14D-17FE-433C-86FC-FFFFFBEBE498}" type="slidenum">
              <a:rPr lang="en-GB" smtClean="0"/>
              <a:t>‹#›</a:t>
            </a:fld>
            <a:endParaRPr lang="en-GB"/>
          </a:p>
        </p:txBody>
      </p:sp>
    </p:spTree>
    <p:extLst>
      <p:ext uri="{BB962C8B-B14F-4D97-AF65-F5344CB8AC3E}">
        <p14:creationId xmlns:p14="http://schemas.microsoft.com/office/powerpoint/2010/main" val="2821014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A54EDF7-8865-4025-92F8-C27F396FCCD1}" type="datetimeFigureOut">
              <a:rPr lang="en-GB" smtClean="0"/>
              <a:t>13/10/2013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11EE14D-17FE-433C-86FC-FFFFFBEBE498}" type="slidenum">
              <a:rPr lang="en-GB" smtClean="0"/>
              <a:t>‹#›</a:t>
            </a:fld>
            <a:endParaRPr lang="en-GB"/>
          </a:p>
        </p:txBody>
      </p:sp>
    </p:spTree>
    <p:extLst>
      <p:ext uri="{BB962C8B-B14F-4D97-AF65-F5344CB8AC3E}">
        <p14:creationId xmlns:p14="http://schemas.microsoft.com/office/powerpoint/2010/main" val="1726397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A54EDF7-8865-4025-92F8-C27F396FCCD1}" type="datetimeFigureOut">
              <a:rPr lang="en-GB" smtClean="0"/>
              <a:t>13/10/2013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11EE14D-17FE-433C-86FC-FFFFFBEBE498}" type="slidenum">
              <a:rPr lang="en-GB" smtClean="0"/>
              <a:t>‹#›</a:t>
            </a:fld>
            <a:endParaRPr lang="en-GB"/>
          </a:p>
        </p:txBody>
      </p:sp>
    </p:spTree>
    <p:extLst>
      <p:ext uri="{BB962C8B-B14F-4D97-AF65-F5344CB8AC3E}">
        <p14:creationId xmlns:p14="http://schemas.microsoft.com/office/powerpoint/2010/main" val="2760547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54EDF7-8865-4025-92F8-C27F396FCCD1}" type="datetimeFigureOut">
              <a:rPr lang="en-GB" smtClean="0"/>
              <a:t>13/10/2013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11EE14D-17FE-433C-86FC-FFFFFBEBE498}" type="slidenum">
              <a:rPr lang="en-GB" smtClean="0"/>
              <a:t>‹#›</a:t>
            </a:fld>
            <a:endParaRPr lang="en-GB"/>
          </a:p>
        </p:txBody>
      </p:sp>
    </p:spTree>
    <p:extLst>
      <p:ext uri="{BB962C8B-B14F-4D97-AF65-F5344CB8AC3E}">
        <p14:creationId xmlns:p14="http://schemas.microsoft.com/office/powerpoint/2010/main" val="3744856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54EDF7-8865-4025-92F8-C27F396FCCD1}" type="datetimeFigureOut">
              <a:rPr lang="en-GB" smtClean="0"/>
              <a:t>13/10/2013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1EE14D-17FE-433C-86FC-FFFFFBEBE498}" type="slidenum">
              <a:rPr lang="en-GB" smtClean="0"/>
              <a:t>‹#›</a:t>
            </a:fld>
            <a:endParaRPr lang="en-GB"/>
          </a:p>
        </p:txBody>
      </p:sp>
    </p:spTree>
    <p:extLst>
      <p:ext uri="{BB962C8B-B14F-4D97-AF65-F5344CB8AC3E}">
        <p14:creationId xmlns:p14="http://schemas.microsoft.com/office/powerpoint/2010/main" val="3144203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54EDF7-8865-4025-92F8-C27F396FCCD1}" type="datetimeFigureOut">
              <a:rPr lang="en-GB" smtClean="0"/>
              <a:t>13/10/2013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1EE14D-17FE-433C-86FC-FFFFFBEBE498}" type="slidenum">
              <a:rPr lang="en-GB" smtClean="0"/>
              <a:t>‹#›</a:t>
            </a:fld>
            <a:endParaRPr lang="en-GB"/>
          </a:p>
        </p:txBody>
      </p:sp>
    </p:spTree>
    <p:extLst>
      <p:ext uri="{BB962C8B-B14F-4D97-AF65-F5344CB8AC3E}">
        <p14:creationId xmlns:p14="http://schemas.microsoft.com/office/powerpoint/2010/main" val="15209744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54EDF7-8865-4025-92F8-C27F396FCCD1}" type="datetimeFigureOut">
              <a:rPr lang="en-GB" smtClean="0"/>
              <a:t>13/10/2013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1EE14D-17FE-433C-86FC-FFFFFBEBE498}" type="slidenum">
              <a:rPr lang="en-GB" smtClean="0"/>
              <a:t>‹#›</a:t>
            </a:fld>
            <a:endParaRPr lang="en-GB"/>
          </a:p>
        </p:txBody>
      </p:sp>
    </p:spTree>
    <p:extLst>
      <p:ext uri="{BB962C8B-B14F-4D97-AF65-F5344CB8AC3E}">
        <p14:creationId xmlns:p14="http://schemas.microsoft.com/office/powerpoint/2010/main" val="1629506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2443163" cy="165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275856" y="116632"/>
            <a:ext cx="5544616" cy="830997"/>
          </a:xfrm>
          <a:prstGeom prst="rect">
            <a:avLst/>
          </a:prstGeom>
          <a:noFill/>
        </p:spPr>
        <p:txBody>
          <a:bodyPr wrap="square" rtlCol="0">
            <a:spAutoFit/>
          </a:bodyPr>
          <a:lstStyle/>
          <a:p>
            <a:r>
              <a:rPr lang="en-GB" sz="4800" dirty="0" smtClean="0">
                <a:latin typeface="Arial Black" pitchFamily="34" charset="0"/>
              </a:rPr>
              <a:t>INSTRUCTIONS</a:t>
            </a:r>
            <a:endParaRPr lang="en-GB" sz="4800" dirty="0">
              <a:latin typeface="Arial Black" pitchFamily="34" charset="0"/>
            </a:endParaRPr>
          </a:p>
        </p:txBody>
      </p:sp>
      <p:pic>
        <p:nvPicPr>
          <p:cNvPr id="2051"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38632" t="19010" r="7071" b="16406"/>
          <a:stretch/>
        </p:blipFill>
        <p:spPr bwMode="auto">
          <a:xfrm>
            <a:off x="129725" y="2492896"/>
            <a:ext cx="3955213" cy="3528392"/>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4283968" y="1916832"/>
            <a:ext cx="4680520" cy="4801314"/>
          </a:xfrm>
          <a:prstGeom prst="rect">
            <a:avLst/>
          </a:prstGeom>
          <a:noFill/>
          <a:ln>
            <a:solidFill>
              <a:schemeClr val="tx1"/>
            </a:solidFill>
          </a:ln>
        </p:spPr>
        <p:txBody>
          <a:bodyPr wrap="square" rtlCol="0">
            <a:spAutoFit/>
          </a:bodyPr>
          <a:lstStyle/>
          <a:p>
            <a:pPr marL="342900" indent="-342900">
              <a:buAutoNum type="arabicPeriod"/>
            </a:pPr>
            <a:r>
              <a:rPr lang="en-GB" dirty="0" smtClean="0"/>
              <a:t>Set up the presentation to suit the reading ability of your class (see screenshot) . A setting of 0.4 seconds between each word appearing typewriter fashion would suit a mid to </a:t>
            </a:r>
            <a:r>
              <a:rPr lang="en-GB" dirty="0"/>
              <a:t>h</a:t>
            </a:r>
            <a:r>
              <a:rPr lang="en-GB" dirty="0" smtClean="0"/>
              <a:t>igh ability class</a:t>
            </a:r>
          </a:p>
          <a:p>
            <a:pPr marL="342900" indent="-342900">
              <a:buAutoNum type="arabicPeriod"/>
            </a:pPr>
            <a:r>
              <a:rPr lang="en-GB" dirty="0" smtClean="0"/>
              <a:t>Print the key words slide and cut out the words. You could tape them to the underneath of chairs for random distribution if you wanted.</a:t>
            </a:r>
          </a:p>
          <a:p>
            <a:pPr marL="342900" indent="-342900">
              <a:buAutoNum type="arabicPeriod"/>
            </a:pPr>
            <a:r>
              <a:rPr lang="en-GB" dirty="0" smtClean="0"/>
              <a:t>Run the presentation so that students skim and scan the text. This is a way of engaging students with the kind of text they would find in a textbook, but without the textbook!</a:t>
            </a:r>
          </a:p>
          <a:p>
            <a:pPr marL="342900" indent="-342900">
              <a:buAutoNum type="arabicPeriod"/>
            </a:pPr>
            <a:r>
              <a:rPr lang="en-GB" dirty="0" smtClean="0"/>
              <a:t>Selected students  take turns come to the front to draw their key word whilst others try to guess it.</a:t>
            </a:r>
          </a:p>
          <a:p>
            <a:pPr marL="342900" indent="-342900">
              <a:buAutoNum type="arabicPeriod"/>
            </a:pPr>
            <a:r>
              <a:rPr lang="en-GB" dirty="0" smtClean="0"/>
              <a:t>Follow-up with the gap fill </a:t>
            </a:r>
            <a:r>
              <a:rPr lang="en-GB" dirty="0" smtClean="0"/>
              <a:t>exercise.</a:t>
            </a:r>
            <a:endParaRPr lang="en-GB" dirty="0"/>
          </a:p>
        </p:txBody>
      </p:sp>
      <p:sp>
        <p:nvSpPr>
          <p:cNvPr id="8" name="TextBox 7"/>
          <p:cNvSpPr txBox="1"/>
          <p:nvPr/>
        </p:nvSpPr>
        <p:spPr>
          <a:xfrm>
            <a:off x="2699792" y="908720"/>
            <a:ext cx="6120680" cy="1477328"/>
          </a:xfrm>
          <a:prstGeom prst="rect">
            <a:avLst/>
          </a:prstGeom>
          <a:noFill/>
        </p:spPr>
        <p:txBody>
          <a:bodyPr wrap="square" rtlCol="0">
            <a:spAutoFit/>
          </a:bodyPr>
          <a:lstStyle/>
          <a:p>
            <a:r>
              <a:rPr lang="en-GB" dirty="0" smtClean="0"/>
              <a:t>This is a </a:t>
            </a:r>
            <a:r>
              <a:rPr lang="en-GB" smtClean="0"/>
              <a:t>DART activity (Directed </a:t>
            </a:r>
            <a:r>
              <a:rPr lang="en-GB" dirty="0" smtClean="0"/>
              <a:t>Activity Related to Text) designed to support literacy. It focuses on the strategies of:</a:t>
            </a:r>
          </a:p>
          <a:p>
            <a:pPr marL="285750" indent="-285750">
              <a:buFont typeface="Arial" pitchFamily="34" charset="0"/>
              <a:buChar char="•"/>
            </a:pPr>
            <a:r>
              <a:rPr lang="en-GB" dirty="0" smtClean="0"/>
              <a:t>Skimming</a:t>
            </a:r>
          </a:p>
          <a:p>
            <a:pPr marL="285750" indent="-285750">
              <a:buFont typeface="Arial" pitchFamily="34" charset="0"/>
              <a:buChar char="•"/>
            </a:pPr>
            <a:r>
              <a:rPr lang="en-GB" dirty="0" smtClean="0"/>
              <a:t>Scanning</a:t>
            </a:r>
          </a:p>
          <a:p>
            <a:pPr marL="285750" indent="-285750">
              <a:buFont typeface="Arial" pitchFamily="34" charset="0"/>
              <a:buChar char="•"/>
            </a:pPr>
            <a:r>
              <a:rPr lang="en-GB" dirty="0" smtClean="0"/>
              <a:t>Gap Fill</a:t>
            </a:r>
            <a:endParaRPr lang="en-GB" dirty="0"/>
          </a:p>
        </p:txBody>
      </p:sp>
      <p:sp>
        <p:nvSpPr>
          <p:cNvPr id="6" name="Rectangle 5"/>
          <p:cNvSpPr/>
          <p:nvPr/>
        </p:nvSpPr>
        <p:spPr>
          <a:xfrm>
            <a:off x="3275856" y="116632"/>
            <a:ext cx="5400600" cy="7920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8302823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image.made-in-china.com/2f0j00TezQnKFwQNkj/Flip-Chart-Ease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35696" y="0"/>
            <a:ext cx="54006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95736" y="908719"/>
            <a:ext cx="4680520" cy="3175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541954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179512" y="0"/>
            <a:ext cx="0" cy="6858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0" y="764704"/>
            <a:ext cx="9144000" cy="0"/>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6512" y="1412776"/>
            <a:ext cx="9144000" cy="0"/>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6512" y="2060848"/>
            <a:ext cx="9144000" cy="0"/>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6512" y="2708920"/>
            <a:ext cx="9144000" cy="0"/>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6512" y="3429000"/>
            <a:ext cx="9144000" cy="0"/>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6512" y="4077072"/>
            <a:ext cx="9144000" cy="0"/>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6512" y="4797152"/>
            <a:ext cx="9144000" cy="0"/>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6512" y="5445224"/>
            <a:ext cx="9144000" cy="0"/>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6512" y="6093296"/>
            <a:ext cx="9144000" cy="0"/>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95536" y="44624"/>
            <a:ext cx="8928992" cy="6863417"/>
          </a:xfrm>
          <a:prstGeom prst="rect">
            <a:avLst/>
          </a:prstGeom>
          <a:noFill/>
        </p:spPr>
        <p:txBody>
          <a:bodyPr wrap="square" rtlCol="0">
            <a:spAutoFit/>
          </a:bodyPr>
          <a:lstStyle/>
          <a:p>
            <a:r>
              <a:rPr lang="en-GB" sz="4000" b="1" dirty="0" smtClean="0"/>
              <a:t>Central Processing Unit (CPU) Intro</a:t>
            </a:r>
            <a:br>
              <a:rPr lang="en-GB" sz="4000" b="1" dirty="0" smtClean="0"/>
            </a:br>
            <a:r>
              <a:rPr lang="en-US" sz="4000" dirty="0"/>
              <a:t>At the heart of every computer is the Central Processing Unit or CPU. This executes the program instructions and controls the other elements of the computer. </a:t>
            </a:r>
            <a:r>
              <a:rPr lang="en-GB" sz="4000" dirty="0" smtClean="0"/>
              <a:t>In order to do this the computer needs access to:</a:t>
            </a:r>
          </a:p>
          <a:p>
            <a:pPr marL="457200" indent="-457200">
              <a:buAutoNum type="alphaLcParenBoth"/>
            </a:pPr>
            <a:r>
              <a:rPr lang="en-GB" sz="4000" dirty="0" smtClean="0"/>
              <a:t> random access memory or RAM, where instructions and data are stored</a:t>
            </a:r>
          </a:p>
          <a:p>
            <a:pPr marL="457200" indent="-457200">
              <a:buAutoNum type="alphaLcParenBoth"/>
            </a:pPr>
            <a:r>
              <a:rPr lang="en-GB" sz="4000" dirty="0" smtClean="0"/>
              <a:t> cache memory which is used to store data waiting to be processed</a:t>
            </a:r>
          </a:p>
        </p:txBody>
      </p:sp>
    </p:spTree>
    <p:extLst>
      <p:ext uri="{BB962C8B-B14F-4D97-AF65-F5344CB8AC3E}">
        <p14:creationId xmlns:p14="http://schemas.microsoft.com/office/powerpoint/2010/main" val="2516424049"/>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wd">
                                    <p:tmAbs val="400"/>
                                  </p:iterate>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179512" y="0"/>
            <a:ext cx="0" cy="6858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0" y="764704"/>
            <a:ext cx="9144000" cy="0"/>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6512" y="1412776"/>
            <a:ext cx="9144000" cy="0"/>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6512" y="2060848"/>
            <a:ext cx="9144000" cy="0"/>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6512" y="2708920"/>
            <a:ext cx="9144000" cy="0"/>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6512" y="3429000"/>
            <a:ext cx="9144000" cy="0"/>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6512" y="4077072"/>
            <a:ext cx="9144000" cy="0"/>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6512" y="4797152"/>
            <a:ext cx="9144000" cy="0"/>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6512" y="5445224"/>
            <a:ext cx="9144000" cy="0"/>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6512" y="6093296"/>
            <a:ext cx="9144000" cy="0"/>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107504" y="21967"/>
            <a:ext cx="8928992" cy="6247864"/>
          </a:xfrm>
          <a:prstGeom prst="rect">
            <a:avLst/>
          </a:prstGeom>
        </p:spPr>
        <p:txBody>
          <a:bodyPr wrap="square">
            <a:spAutoFit/>
          </a:bodyPr>
          <a:lstStyle/>
          <a:p>
            <a:r>
              <a:rPr lang="en-GB" sz="4000" dirty="0" smtClean="0"/>
              <a:t>As soon as the computer starts up, the CPU runs an endless fetch-decode-execute cycle, constantly fetching instructions and decoding them. The speed of the CPU is set by a chip which determines the CPU’s clock speed, which is measured in Hertz. Data is moved around the system along a bus. A bus simply connects one part of the motherboard to another. </a:t>
            </a:r>
          </a:p>
        </p:txBody>
      </p:sp>
    </p:spTree>
    <p:extLst>
      <p:ext uri="{BB962C8B-B14F-4D97-AF65-F5344CB8AC3E}">
        <p14:creationId xmlns:p14="http://schemas.microsoft.com/office/powerpoint/2010/main" val="928386885"/>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wd">
                                    <p:tmAbs val="400"/>
                                  </p:iterate>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179512" y="0"/>
            <a:ext cx="0" cy="6858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0" y="764704"/>
            <a:ext cx="9144000" cy="0"/>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6512" y="1412776"/>
            <a:ext cx="9144000" cy="0"/>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6512" y="2060848"/>
            <a:ext cx="9144000" cy="0"/>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6512" y="2708920"/>
            <a:ext cx="9144000" cy="0"/>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6512" y="3429000"/>
            <a:ext cx="9144000" cy="0"/>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6512" y="4077072"/>
            <a:ext cx="9144000" cy="0"/>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6512" y="4797152"/>
            <a:ext cx="9144000" cy="0"/>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6512" y="5445224"/>
            <a:ext cx="9144000" cy="0"/>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6512" y="6093296"/>
            <a:ext cx="9144000" cy="0"/>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179512" y="80040"/>
            <a:ext cx="8856984" cy="6863416"/>
          </a:xfrm>
          <a:prstGeom prst="rect">
            <a:avLst/>
          </a:prstGeom>
        </p:spPr>
        <p:txBody>
          <a:bodyPr wrap="square">
            <a:spAutoFit/>
          </a:bodyPr>
          <a:lstStyle/>
          <a:p>
            <a:r>
              <a:rPr lang="en-GB" sz="4400" dirty="0" smtClean="0"/>
              <a:t>Some CPUs utilise multiple cores. This is simply two or more CPUs working together. </a:t>
            </a:r>
            <a:r>
              <a:rPr lang="en-GB" sz="4400" dirty="0"/>
              <a:t>Essentially </a:t>
            </a:r>
            <a:r>
              <a:rPr lang="en-GB" sz="4400" dirty="0" smtClean="0"/>
              <a:t>this </a:t>
            </a:r>
            <a:r>
              <a:rPr lang="en-GB" sz="4400" dirty="0"/>
              <a:t>means that different processes can be run on different cores</a:t>
            </a:r>
            <a:r>
              <a:rPr lang="en-GB" sz="4400" dirty="0" smtClean="0"/>
              <a:t>. This speeds up Multitasking. Data is stored in the form of a 0 or 1, otherwise known as a bit. 4 bits are called a nibble, 8 bits are called a byte. 1024 bytes are called a kilobyte.</a:t>
            </a:r>
          </a:p>
        </p:txBody>
      </p:sp>
    </p:spTree>
    <p:extLst>
      <p:ext uri="{BB962C8B-B14F-4D97-AF65-F5344CB8AC3E}">
        <p14:creationId xmlns:p14="http://schemas.microsoft.com/office/powerpoint/2010/main" val="3491179543"/>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wd">
                                    <p:tmAbs val="400"/>
                                  </p:iterate>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 name="Straight Connector 2"/>
          <p:cNvCxnSpPr/>
          <p:nvPr/>
        </p:nvCxnSpPr>
        <p:spPr>
          <a:xfrm>
            <a:off x="179512" y="0"/>
            <a:ext cx="0" cy="6858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35496" y="548680"/>
            <a:ext cx="9144000" cy="0"/>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6512" y="980728"/>
            <a:ext cx="9144000" cy="0"/>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5496" y="1340768"/>
            <a:ext cx="9144000" cy="0"/>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5496" y="1700808"/>
            <a:ext cx="9144000" cy="0"/>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5496" y="2060848"/>
            <a:ext cx="9144000" cy="0"/>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5496" y="2492896"/>
            <a:ext cx="9144000" cy="0"/>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5496" y="2852936"/>
            <a:ext cx="9144000" cy="0"/>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5496" y="3212976"/>
            <a:ext cx="9144000" cy="0"/>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5496" y="3645024"/>
            <a:ext cx="9144000" cy="0"/>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5496" y="4005064"/>
            <a:ext cx="9144000" cy="0"/>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5496" y="4365104"/>
            <a:ext cx="9144000" cy="0"/>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5496" y="4725144"/>
            <a:ext cx="9144000" cy="0"/>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5496" y="5085184"/>
            <a:ext cx="9144000" cy="0"/>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6512" y="5517232"/>
            <a:ext cx="9144000" cy="0"/>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5496" y="5877272"/>
            <a:ext cx="9144000" cy="0"/>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5496" y="6309320"/>
            <a:ext cx="9144000" cy="0"/>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5496" y="6669360"/>
            <a:ext cx="9144000" cy="0"/>
          </a:xfrm>
          <a:prstGeom prst="line">
            <a:avLst/>
          </a:prstGeom>
          <a:ln w="254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07504" y="119816"/>
            <a:ext cx="8928992" cy="6817252"/>
          </a:xfrm>
          <a:prstGeom prst="rect">
            <a:avLst/>
          </a:prstGeom>
          <a:noFill/>
        </p:spPr>
        <p:txBody>
          <a:bodyPr wrap="square" rtlCol="0">
            <a:spAutoFit/>
          </a:bodyPr>
          <a:lstStyle/>
          <a:p>
            <a:r>
              <a:rPr lang="en-GB" sz="2300" b="1" dirty="0"/>
              <a:t>Central Processing Unit (CPU) Intro</a:t>
            </a:r>
            <a:br>
              <a:rPr lang="en-GB" sz="2300" b="1" dirty="0"/>
            </a:br>
            <a:r>
              <a:rPr lang="en-US" sz="2300" dirty="0"/>
              <a:t>At the heart of every computer is the Central Processing Unit or CPU. This executes the program instructions and controls the other elements of the computer. </a:t>
            </a:r>
            <a:r>
              <a:rPr lang="en-GB" sz="2300" dirty="0"/>
              <a:t>In order to do this the computer needs access to:</a:t>
            </a:r>
          </a:p>
          <a:p>
            <a:pPr marL="457200" indent="-457200">
              <a:buAutoNum type="alphaLcParenBoth"/>
            </a:pPr>
            <a:r>
              <a:rPr lang="en-GB" sz="2300" dirty="0"/>
              <a:t> random access memory or RAM, where instructions and data are stored</a:t>
            </a:r>
          </a:p>
          <a:p>
            <a:pPr marL="457200" indent="-457200">
              <a:buAutoNum type="alphaLcParenBoth"/>
            </a:pPr>
            <a:r>
              <a:rPr lang="en-GB" sz="2300" dirty="0"/>
              <a:t> cache memory which is used to store data waiting to be processed</a:t>
            </a:r>
          </a:p>
          <a:p>
            <a:r>
              <a:rPr lang="en-GB" sz="2300" dirty="0"/>
              <a:t>As soon as the computer starts up, the CPU runs an endless fetch-decode-execute cycle, constantly fetching instructions and decoding them. The speed of the CPU is set by a chip which determines the CPU’s clock speed, which is measured in Hertz. Data is moved around the system along a bus. A bus simply connects one part of the motherboard to another. </a:t>
            </a:r>
          </a:p>
          <a:p>
            <a:r>
              <a:rPr lang="en-GB" sz="2300" dirty="0"/>
              <a:t>Some CPUs utilise multiple cores. This is simply two or more CPUs working together. Essentially this means that different processes can be run on different cores. This speeds up Multitasking. Data is stored in the form of a 0 or 1, otherwise known as a bit. 4 bits are called a nibble, 8 bits are called a byte. 1024 bytes are called a kilobyte.</a:t>
            </a:r>
          </a:p>
          <a:p>
            <a:endParaRPr lang="en-GB" sz="2300" dirty="0"/>
          </a:p>
        </p:txBody>
      </p:sp>
    </p:spTree>
    <p:extLst>
      <p:ext uri="{BB962C8B-B14F-4D97-AF65-F5344CB8AC3E}">
        <p14:creationId xmlns:p14="http://schemas.microsoft.com/office/powerpoint/2010/main" val="85322288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image.made-in-china.com/2f0j00TezQnKFwQNkj/Flip-Chart-Ease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496" y="0"/>
            <a:ext cx="54006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95536" y="908719"/>
            <a:ext cx="4680520" cy="3175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5436096" y="-315416"/>
            <a:ext cx="3851920" cy="7478970"/>
          </a:xfrm>
          <a:prstGeom prst="rect">
            <a:avLst/>
          </a:prstGeom>
          <a:noFill/>
        </p:spPr>
        <p:txBody>
          <a:bodyPr wrap="square" rtlCol="0">
            <a:spAutoFit/>
          </a:bodyPr>
          <a:lstStyle/>
          <a:p>
            <a:r>
              <a:rPr lang="en-GB" sz="9600" dirty="0" smtClean="0"/>
              <a:t>Pick a key word and draw it</a:t>
            </a:r>
            <a:endParaRPr lang="en-GB" sz="9600" dirty="0"/>
          </a:p>
        </p:txBody>
      </p:sp>
    </p:spTree>
    <p:extLst>
      <p:ext uri="{BB962C8B-B14F-4D97-AF65-F5344CB8AC3E}">
        <p14:creationId xmlns:p14="http://schemas.microsoft.com/office/powerpoint/2010/main" val="3516758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496" y="44624"/>
            <a:ext cx="4464496" cy="1015663"/>
          </a:xfrm>
          <a:prstGeom prst="rect">
            <a:avLst/>
          </a:prstGeom>
          <a:noFill/>
          <a:ln>
            <a:solidFill>
              <a:schemeClr val="tx1"/>
            </a:solidFill>
          </a:ln>
        </p:spPr>
        <p:txBody>
          <a:bodyPr wrap="square" rtlCol="0">
            <a:spAutoFit/>
          </a:bodyPr>
          <a:lstStyle/>
          <a:p>
            <a:pPr algn="ctr"/>
            <a:r>
              <a:rPr lang="en-GB" sz="6000" dirty="0" smtClean="0"/>
              <a:t>EXECUTE</a:t>
            </a:r>
            <a:endParaRPr lang="en-GB" sz="6000" dirty="0"/>
          </a:p>
        </p:txBody>
      </p:sp>
      <p:sp>
        <p:nvSpPr>
          <p:cNvPr id="5" name="TextBox 4"/>
          <p:cNvSpPr txBox="1"/>
          <p:nvPr/>
        </p:nvSpPr>
        <p:spPr>
          <a:xfrm>
            <a:off x="4644008" y="44624"/>
            <a:ext cx="4464496" cy="1015663"/>
          </a:xfrm>
          <a:prstGeom prst="rect">
            <a:avLst/>
          </a:prstGeom>
          <a:noFill/>
          <a:ln w="12700">
            <a:solidFill>
              <a:schemeClr val="tx1"/>
            </a:solidFill>
          </a:ln>
        </p:spPr>
        <p:txBody>
          <a:bodyPr wrap="square" rtlCol="0">
            <a:spAutoFit/>
          </a:bodyPr>
          <a:lstStyle/>
          <a:p>
            <a:pPr algn="ctr"/>
            <a:r>
              <a:rPr lang="en-GB" sz="6000" dirty="0" smtClean="0"/>
              <a:t>BYTE</a:t>
            </a:r>
            <a:endParaRPr lang="en-GB" sz="6000" dirty="0"/>
          </a:p>
        </p:txBody>
      </p:sp>
      <p:sp>
        <p:nvSpPr>
          <p:cNvPr id="6" name="TextBox 5"/>
          <p:cNvSpPr txBox="1"/>
          <p:nvPr/>
        </p:nvSpPr>
        <p:spPr>
          <a:xfrm>
            <a:off x="35496" y="1196752"/>
            <a:ext cx="4464496" cy="1015663"/>
          </a:xfrm>
          <a:prstGeom prst="rect">
            <a:avLst/>
          </a:prstGeom>
          <a:noFill/>
          <a:ln>
            <a:solidFill>
              <a:schemeClr val="tx1"/>
            </a:solidFill>
          </a:ln>
        </p:spPr>
        <p:txBody>
          <a:bodyPr wrap="square" rtlCol="0">
            <a:spAutoFit/>
          </a:bodyPr>
          <a:lstStyle/>
          <a:p>
            <a:pPr algn="ctr"/>
            <a:r>
              <a:rPr lang="en-GB" sz="6000" dirty="0" smtClean="0"/>
              <a:t>HERTZ</a:t>
            </a:r>
            <a:endParaRPr lang="en-GB" sz="6000" dirty="0"/>
          </a:p>
        </p:txBody>
      </p:sp>
      <p:sp>
        <p:nvSpPr>
          <p:cNvPr id="7" name="TextBox 6"/>
          <p:cNvSpPr txBox="1"/>
          <p:nvPr/>
        </p:nvSpPr>
        <p:spPr>
          <a:xfrm>
            <a:off x="4643702" y="1268760"/>
            <a:ext cx="4464496" cy="830997"/>
          </a:xfrm>
          <a:prstGeom prst="rect">
            <a:avLst/>
          </a:prstGeom>
          <a:noFill/>
          <a:ln>
            <a:noFill/>
          </a:ln>
        </p:spPr>
        <p:txBody>
          <a:bodyPr wrap="square" rtlCol="0">
            <a:spAutoFit/>
          </a:bodyPr>
          <a:lstStyle/>
          <a:p>
            <a:pPr algn="ctr"/>
            <a:r>
              <a:rPr lang="en-GB" sz="4800" dirty="0" smtClean="0"/>
              <a:t>CACHE MEMORY</a:t>
            </a:r>
            <a:endParaRPr lang="en-GB" sz="4800" dirty="0"/>
          </a:p>
        </p:txBody>
      </p:sp>
      <p:sp>
        <p:nvSpPr>
          <p:cNvPr id="8" name="TextBox 7"/>
          <p:cNvSpPr txBox="1"/>
          <p:nvPr/>
        </p:nvSpPr>
        <p:spPr>
          <a:xfrm>
            <a:off x="31211" y="2341329"/>
            <a:ext cx="4464496" cy="1015663"/>
          </a:xfrm>
          <a:prstGeom prst="rect">
            <a:avLst/>
          </a:prstGeom>
          <a:noFill/>
          <a:ln>
            <a:solidFill>
              <a:schemeClr val="tx1"/>
            </a:solidFill>
          </a:ln>
        </p:spPr>
        <p:txBody>
          <a:bodyPr wrap="square" rtlCol="0">
            <a:spAutoFit/>
          </a:bodyPr>
          <a:lstStyle/>
          <a:p>
            <a:pPr algn="ctr"/>
            <a:r>
              <a:rPr lang="en-GB" sz="6000" dirty="0" smtClean="0"/>
              <a:t>RAM</a:t>
            </a:r>
            <a:endParaRPr lang="en-GB" sz="6000" dirty="0"/>
          </a:p>
        </p:txBody>
      </p:sp>
      <p:sp>
        <p:nvSpPr>
          <p:cNvPr id="9" name="TextBox 8"/>
          <p:cNvSpPr txBox="1"/>
          <p:nvPr/>
        </p:nvSpPr>
        <p:spPr>
          <a:xfrm>
            <a:off x="4644008" y="2420888"/>
            <a:ext cx="4464496" cy="830997"/>
          </a:xfrm>
          <a:prstGeom prst="rect">
            <a:avLst/>
          </a:prstGeom>
          <a:noFill/>
          <a:ln>
            <a:noFill/>
          </a:ln>
        </p:spPr>
        <p:txBody>
          <a:bodyPr wrap="square" rtlCol="0">
            <a:spAutoFit/>
          </a:bodyPr>
          <a:lstStyle/>
          <a:p>
            <a:pPr algn="ctr"/>
            <a:r>
              <a:rPr lang="en-GB" sz="4800" dirty="0" smtClean="0"/>
              <a:t>MOTHERBOARD</a:t>
            </a:r>
            <a:endParaRPr lang="en-GB" sz="4800" dirty="0"/>
          </a:p>
        </p:txBody>
      </p:sp>
      <p:sp>
        <p:nvSpPr>
          <p:cNvPr id="10" name="TextBox 9"/>
          <p:cNvSpPr txBox="1"/>
          <p:nvPr/>
        </p:nvSpPr>
        <p:spPr>
          <a:xfrm>
            <a:off x="31211" y="3493457"/>
            <a:ext cx="4464496" cy="1015663"/>
          </a:xfrm>
          <a:prstGeom prst="rect">
            <a:avLst/>
          </a:prstGeom>
          <a:noFill/>
          <a:ln>
            <a:solidFill>
              <a:schemeClr val="tx1"/>
            </a:solidFill>
          </a:ln>
        </p:spPr>
        <p:txBody>
          <a:bodyPr wrap="square" rtlCol="0">
            <a:spAutoFit/>
          </a:bodyPr>
          <a:lstStyle/>
          <a:p>
            <a:pPr algn="ctr"/>
            <a:r>
              <a:rPr lang="en-GB" sz="6000" dirty="0" smtClean="0"/>
              <a:t>BUS</a:t>
            </a:r>
            <a:endParaRPr lang="en-GB" sz="6000" dirty="0"/>
          </a:p>
        </p:txBody>
      </p:sp>
      <p:sp>
        <p:nvSpPr>
          <p:cNvPr id="11" name="TextBox 10"/>
          <p:cNvSpPr txBox="1"/>
          <p:nvPr/>
        </p:nvSpPr>
        <p:spPr>
          <a:xfrm>
            <a:off x="4644008" y="3501008"/>
            <a:ext cx="4464496" cy="1015663"/>
          </a:xfrm>
          <a:prstGeom prst="rect">
            <a:avLst/>
          </a:prstGeom>
          <a:noFill/>
          <a:ln>
            <a:solidFill>
              <a:schemeClr val="tx1"/>
            </a:solidFill>
          </a:ln>
        </p:spPr>
        <p:txBody>
          <a:bodyPr wrap="square" rtlCol="0">
            <a:spAutoFit/>
          </a:bodyPr>
          <a:lstStyle/>
          <a:p>
            <a:pPr algn="ctr"/>
            <a:r>
              <a:rPr lang="en-GB" sz="6000" dirty="0" smtClean="0"/>
              <a:t>FETCH</a:t>
            </a:r>
            <a:endParaRPr lang="en-GB" sz="6000" dirty="0"/>
          </a:p>
        </p:txBody>
      </p:sp>
      <p:sp>
        <p:nvSpPr>
          <p:cNvPr id="12" name="TextBox 11"/>
          <p:cNvSpPr txBox="1"/>
          <p:nvPr/>
        </p:nvSpPr>
        <p:spPr>
          <a:xfrm>
            <a:off x="31211" y="4645585"/>
            <a:ext cx="4464496" cy="1015663"/>
          </a:xfrm>
          <a:prstGeom prst="rect">
            <a:avLst/>
          </a:prstGeom>
          <a:noFill/>
          <a:ln>
            <a:solidFill>
              <a:schemeClr val="tx1"/>
            </a:solidFill>
          </a:ln>
        </p:spPr>
        <p:txBody>
          <a:bodyPr wrap="square" rtlCol="0">
            <a:spAutoFit/>
          </a:bodyPr>
          <a:lstStyle/>
          <a:p>
            <a:pPr algn="ctr"/>
            <a:r>
              <a:rPr lang="en-GB" sz="6000" dirty="0" smtClean="0"/>
              <a:t>KILOBYTE</a:t>
            </a:r>
            <a:endParaRPr lang="en-GB" sz="6000" dirty="0"/>
          </a:p>
        </p:txBody>
      </p:sp>
      <p:sp>
        <p:nvSpPr>
          <p:cNvPr id="13" name="TextBox 12"/>
          <p:cNvSpPr txBox="1"/>
          <p:nvPr/>
        </p:nvSpPr>
        <p:spPr>
          <a:xfrm>
            <a:off x="4644008" y="4645585"/>
            <a:ext cx="4464496" cy="1015663"/>
          </a:xfrm>
          <a:prstGeom prst="rect">
            <a:avLst/>
          </a:prstGeom>
          <a:noFill/>
          <a:ln>
            <a:noFill/>
          </a:ln>
        </p:spPr>
        <p:txBody>
          <a:bodyPr wrap="square" rtlCol="0">
            <a:spAutoFit/>
          </a:bodyPr>
          <a:lstStyle/>
          <a:p>
            <a:pPr algn="ctr"/>
            <a:r>
              <a:rPr lang="en-GB" sz="6000" dirty="0" smtClean="0"/>
              <a:t>CLOCK SPEED</a:t>
            </a:r>
            <a:endParaRPr lang="en-GB" sz="6000" dirty="0"/>
          </a:p>
        </p:txBody>
      </p:sp>
      <p:sp>
        <p:nvSpPr>
          <p:cNvPr id="14" name="Rectangle 13"/>
          <p:cNvSpPr/>
          <p:nvPr/>
        </p:nvSpPr>
        <p:spPr>
          <a:xfrm>
            <a:off x="4647516" y="4645585"/>
            <a:ext cx="4468781" cy="10156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3175">
                <a:solidFill>
                  <a:schemeClr val="tx1"/>
                </a:solidFill>
              </a:ln>
            </a:endParaRPr>
          </a:p>
        </p:txBody>
      </p:sp>
      <p:sp>
        <p:nvSpPr>
          <p:cNvPr id="15" name="Rectangle 14"/>
          <p:cNvSpPr/>
          <p:nvPr/>
        </p:nvSpPr>
        <p:spPr>
          <a:xfrm>
            <a:off x="4644008" y="2348880"/>
            <a:ext cx="4468781" cy="100811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3175">
                <a:solidFill>
                  <a:schemeClr val="tx1"/>
                </a:solidFill>
              </a:ln>
            </a:endParaRPr>
          </a:p>
        </p:txBody>
      </p:sp>
      <p:sp>
        <p:nvSpPr>
          <p:cNvPr id="16" name="Rectangle 15"/>
          <p:cNvSpPr/>
          <p:nvPr/>
        </p:nvSpPr>
        <p:spPr>
          <a:xfrm>
            <a:off x="4626709" y="1235982"/>
            <a:ext cx="4468781" cy="97643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3175">
                <a:solidFill>
                  <a:schemeClr val="tx1"/>
                </a:solidFill>
              </a:ln>
            </a:endParaRPr>
          </a:p>
        </p:txBody>
      </p:sp>
      <p:sp>
        <p:nvSpPr>
          <p:cNvPr id="17" name="TextBox 16"/>
          <p:cNvSpPr txBox="1"/>
          <p:nvPr/>
        </p:nvSpPr>
        <p:spPr>
          <a:xfrm>
            <a:off x="35496" y="5797713"/>
            <a:ext cx="4464496" cy="1015663"/>
          </a:xfrm>
          <a:prstGeom prst="rect">
            <a:avLst/>
          </a:prstGeom>
          <a:noFill/>
          <a:ln>
            <a:solidFill>
              <a:schemeClr val="tx1"/>
            </a:solidFill>
          </a:ln>
        </p:spPr>
        <p:txBody>
          <a:bodyPr wrap="square" rtlCol="0">
            <a:spAutoFit/>
          </a:bodyPr>
          <a:lstStyle/>
          <a:p>
            <a:pPr algn="ctr"/>
            <a:r>
              <a:rPr lang="en-GB" sz="6000" dirty="0" smtClean="0"/>
              <a:t>DUAL CORE</a:t>
            </a:r>
            <a:endParaRPr lang="en-GB" sz="6000" dirty="0"/>
          </a:p>
        </p:txBody>
      </p:sp>
      <p:sp>
        <p:nvSpPr>
          <p:cNvPr id="18" name="TextBox 17"/>
          <p:cNvSpPr txBox="1"/>
          <p:nvPr/>
        </p:nvSpPr>
        <p:spPr>
          <a:xfrm>
            <a:off x="4644008" y="5797713"/>
            <a:ext cx="4464496" cy="1015663"/>
          </a:xfrm>
          <a:prstGeom prst="rect">
            <a:avLst/>
          </a:prstGeom>
          <a:noFill/>
          <a:ln w="12700">
            <a:solidFill>
              <a:schemeClr val="tx1"/>
            </a:solidFill>
          </a:ln>
        </p:spPr>
        <p:txBody>
          <a:bodyPr wrap="square" rtlCol="0">
            <a:spAutoFit/>
          </a:bodyPr>
          <a:lstStyle/>
          <a:p>
            <a:pPr algn="ctr"/>
            <a:r>
              <a:rPr lang="en-GB" sz="6000" dirty="0" smtClean="0"/>
              <a:t>CYCLE</a:t>
            </a:r>
            <a:endParaRPr lang="en-GB" sz="6000" dirty="0"/>
          </a:p>
        </p:txBody>
      </p:sp>
    </p:spTree>
    <p:extLst>
      <p:ext uri="{BB962C8B-B14F-4D97-AF65-F5344CB8AC3E}">
        <p14:creationId xmlns:p14="http://schemas.microsoft.com/office/powerpoint/2010/main" val="93505707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7608" y="-27384"/>
            <a:ext cx="8946392" cy="6124754"/>
          </a:xfrm>
          <a:prstGeom prst="rect">
            <a:avLst/>
          </a:prstGeom>
          <a:noFill/>
        </p:spPr>
        <p:txBody>
          <a:bodyPr wrap="square" rtlCol="0">
            <a:spAutoFit/>
          </a:bodyPr>
          <a:lstStyle/>
          <a:p>
            <a:r>
              <a:rPr lang="en-GB" sz="2000" b="1" dirty="0" smtClean="0"/>
              <a:t>Central Processing Unit (CPU)</a:t>
            </a:r>
            <a:br>
              <a:rPr lang="en-GB" sz="2000" b="1" dirty="0" smtClean="0"/>
            </a:br>
            <a:endParaRPr lang="en-GB" sz="1200" b="1" dirty="0" smtClean="0"/>
          </a:p>
          <a:p>
            <a:r>
              <a:rPr lang="en-US" sz="2000" dirty="0"/>
              <a:t>At the heart of every computer is the Central  </a:t>
            </a:r>
            <a:r>
              <a:rPr lang="en-US" sz="2000" dirty="0" smtClean="0"/>
              <a:t>                               Unit </a:t>
            </a:r>
            <a:r>
              <a:rPr lang="en-US" sz="2000" dirty="0"/>
              <a:t>or CPU. This executes the program instructions and controls the other elements of the computer. </a:t>
            </a:r>
            <a:r>
              <a:rPr lang="en-GB" sz="2000" dirty="0"/>
              <a:t>In order to do this the computer needs access to</a:t>
            </a:r>
            <a:r>
              <a:rPr lang="en-GB" sz="2000" dirty="0" smtClean="0"/>
              <a:t>:</a:t>
            </a:r>
          </a:p>
          <a:p>
            <a:endParaRPr lang="en-GB" sz="2000" dirty="0"/>
          </a:p>
          <a:p>
            <a:pPr marL="457200" indent="-457200">
              <a:buAutoNum type="alphaLcParenBoth"/>
            </a:pPr>
            <a:r>
              <a:rPr lang="en-GB" sz="2000" dirty="0"/>
              <a:t> random access memory </a:t>
            </a:r>
            <a:r>
              <a:rPr lang="en-GB" sz="2000" dirty="0" smtClean="0"/>
              <a:t>or                      , where </a:t>
            </a:r>
            <a:r>
              <a:rPr lang="en-GB" sz="2000" dirty="0"/>
              <a:t>instructions and data are stored</a:t>
            </a:r>
          </a:p>
          <a:p>
            <a:pPr marL="457200" indent="-457200">
              <a:buAutoNum type="alphaLcParenBoth"/>
            </a:pPr>
            <a:r>
              <a:rPr lang="en-GB" sz="2000" dirty="0"/>
              <a:t>  </a:t>
            </a:r>
            <a:r>
              <a:rPr lang="en-GB" sz="2000" dirty="0" smtClean="0"/>
              <a:t>                  memory </a:t>
            </a:r>
            <a:r>
              <a:rPr lang="en-GB" sz="2000" dirty="0"/>
              <a:t>which is used to store data waiting to be </a:t>
            </a:r>
            <a:r>
              <a:rPr lang="en-GB" sz="2000" dirty="0" smtClean="0"/>
              <a:t>processed</a:t>
            </a:r>
          </a:p>
          <a:p>
            <a:endParaRPr lang="en-GB" sz="2000" dirty="0"/>
          </a:p>
          <a:p>
            <a:r>
              <a:rPr lang="en-GB" sz="2000" dirty="0"/>
              <a:t>As soon as the computer starts up, the CPU runs an endless fetch-decode-execute cycle, constantly fetching instructions and decoding them. The speed of the CPU is set by a chip which determines the CPU’s clock speed, which is measured in </a:t>
            </a:r>
            <a:br>
              <a:rPr lang="en-GB" sz="2000" dirty="0"/>
            </a:br>
            <a:r>
              <a:rPr lang="en-GB" sz="2000" dirty="0" smtClean="0"/>
              <a:t>Data </a:t>
            </a:r>
            <a:r>
              <a:rPr lang="en-GB" sz="2000" dirty="0"/>
              <a:t>is moved around the system along </a:t>
            </a:r>
            <a:r>
              <a:rPr lang="en-GB" sz="2000" dirty="0" smtClean="0"/>
              <a:t>a                . A </a:t>
            </a:r>
            <a:r>
              <a:rPr lang="en-GB" sz="2000" dirty="0"/>
              <a:t>bus simply connects one part of the </a:t>
            </a:r>
            <a:r>
              <a:rPr lang="en-GB" sz="2000" dirty="0" smtClean="0"/>
              <a:t>                              to </a:t>
            </a:r>
            <a:r>
              <a:rPr lang="en-GB" sz="2000" dirty="0"/>
              <a:t>another. </a:t>
            </a:r>
            <a:endParaRPr lang="en-GB" sz="2000" dirty="0" smtClean="0"/>
          </a:p>
          <a:p>
            <a:endParaRPr lang="en-GB" sz="2000" dirty="0"/>
          </a:p>
          <a:p>
            <a:r>
              <a:rPr lang="en-GB" sz="2000" dirty="0"/>
              <a:t>Some CPUs utilise multiple cores. This is simply two or more CPUs working together. Essentially this means that different processes can be run on different cores. This speeds up Multitasking. Data is stored in the form of a 0 or 1, otherwise known as a bit. 4 bits are called a  </a:t>
            </a:r>
            <a:r>
              <a:rPr lang="en-GB" sz="2000" dirty="0" smtClean="0"/>
              <a:t>                 , </a:t>
            </a:r>
            <a:r>
              <a:rPr lang="en-GB" sz="2000" dirty="0"/>
              <a:t>8 bits are called a byte. 1024 bytes are called </a:t>
            </a:r>
            <a:r>
              <a:rPr lang="en-GB" sz="2000" dirty="0" smtClean="0"/>
              <a:t>a                            .</a:t>
            </a:r>
          </a:p>
        </p:txBody>
      </p:sp>
      <p:sp>
        <p:nvSpPr>
          <p:cNvPr id="2" name="TextBox 1"/>
          <p:cNvSpPr txBox="1"/>
          <p:nvPr/>
        </p:nvSpPr>
        <p:spPr>
          <a:xfrm>
            <a:off x="107504" y="6021288"/>
            <a:ext cx="8928992" cy="830997"/>
          </a:xfrm>
          <a:prstGeom prst="rect">
            <a:avLst/>
          </a:prstGeom>
          <a:noFill/>
          <a:ln>
            <a:solidFill>
              <a:schemeClr val="tx1"/>
            </a:solidFill>
          </a:ln>
        </p:spPr>
        <p:txBody>
          <a:bodyPr wrap="square" rtlCol="0">
            <a:spAutoFit/>
          </a:bodyPr>
          <a:lstStyle/>
          <a:p>
            <a:pPr algn="ctr"/>
            <a:r>
              <a:rPr lang="en-GB" sz="2400" dirty="0" smtClean="0"/>
              <a:t>RAM         kilobyte        Processing         cache      </a:t>
            </a:r>
          </a:p>
          <a:p>
            <a:pPr algn="ctr"/>
            <a:r>
              <a:rPr lang="en-GB" sz="2400" dirty="0" smtClean="0"/>
              <a:t>nibble           bus          Hertz           motherboard </a:t>
            </a:r>
            <a:endParaRPr lang="en-GB" sz="2400" dirty="0"/>
          </a:p>
        </p:txBody>
      </p:sp>
      <p:sp>
        <p:nvSpPr>
          <p:cNvPr id="3" name="Rectangle 2"/>
          <p:cNvSpPr/>
          <p:nvPr/>
        </p:nvSpPr>
        <p:spPr>
          <a:xfrm>
            <a:off x="5004048" y="501071"/>
            <a:ext cx="1728192"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p:cNvSpPr/>
          <p:nvPr/>
        </p:nvSpPr>
        <p:spPr>
          <a:xfrm>
            <a:off x="3617799" y="1725207"/>
            <a:ext cx="1170225"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8136904" y="3284984"/>
            <a:ext cx="9716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683568" y="2060848"/>
            <a:ext cx="1152128"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4644008" y="3573016"/>
            <a:ext cx="792088"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953503" y="3861048"/>
            <a:ext cx="1674281"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2555776" y="5445224"/>
            <a:ext cx="954201"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467544" y="5661248"/>
            <a:ext cx="1368152"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027213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wd">
                                    <p:tmAbs val="400"/>
                                  </p:iterate>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609</TotalTime>
  <Words>352</Words>
  <Application>Microsoft Macintosh PowerPoint</Application>
  <PresentationFormat>On-screen Show (4:3)</PresentationFormat>
  <Paragraphs>44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Bilton</dc:creator>
  <cp:lastModifiedBy>HIGHSS</cp:lastModifiedBy>
  <cp:revision>42</cp:revision>
  <cp:lastPrinted>2013-04-22T13:03:17Z</cp:lastPrinted>
  <dcterms:created xsi:type="dcterms:W3CDTF">2013-04-22T09:44:53Z</dcterms:created>
  <dcterms:modified xsi:type="dcterms:W3CDTF">2013-10-13T09:40:18Z</dcterms:modified>
</cp:coreProperties>
</file>